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60" r:id="rId4"/>
    <p:sldId id="261" r:id="rId5"/>
    <p:sldId id="262" r:id="rId6"/>
    <p:sldId id="27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DA98E4-8582-492A-80F5-05FFCF9C630F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31D927-843F-4FFD-B17E-E3753EAD1F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CF0C-0E05-4BCB-9019-49A36F77B93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4804-EE8A-495D-81EF-B8616C5936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48EE9-B728-445E-A45E-AF38F976A837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F0E6-3792-4812-98AC-91748CB1B1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8885E-2388-4E83-95AE-B63798F397A5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4CA7-0D7B-489E-A763-977BDD2134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DB1CB-3818-4DB4-BA01-C93D132DDD00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FCEA-6C77-4A00-A66E-2D29535A81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6C48C-BC72-4F6B-9735-1E58786DB99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54069-EDC9-4389-9BB0-6820EC8C0C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44B6B-27E8-4CBF-BB79-075577D23890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37FA-6979-4365-BBC2-040F490A0C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16144-105A-44E8-A8A6-CC35FAE357C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BBD3A-A257-4D2E-9494-D3C8E63697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44D69-4714-403C-97C1-1392738ECDF8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254B-D60F-498B-949B-4B920C5185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5A13D-C874-49C5-A180-09E0BDD621D7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6A3F-043A-4E52-9615-2349C307E5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B402-3A55-4C19-A90B-C3D4867DBDB4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5471-E8C4-4117-AFBD-127A533C20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0E851-B133-4304-BC66-0EBF80C3C28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89E363-E078-4BBF-AF88-828E389CCF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9878\Downloads\production%20ID_4904263.mp4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9878\Downloads\production%20ID_3784008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9878\Downloads\video%20(4).mp4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1015.html" TargetMode="External"/><Relationship Id="rId2" Type="http://schemas.openxmlformats.org/officeDocument/2006/relationships/hyperlink" Target="http://www.iprbookshop.ru/69394.html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60793.html" TargetMode="External"/><Relationship Id="rId2" Type="http://schemas.openxmlformats.org/officeDocument/2006/relationships/hyperlink" Target="http://www.iprbookshop.ru/363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medlib.ru/book/ISBN9785970429761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production%20ID_4428753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video%20(3)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E93-D0F5-49EE-8E42-3F1F66B826A5}" type="slidenum">
              <a:rPr lang="ru-RU">
                <a:solidFill>
                  <a:srgbClr val="000000"/>
                </a:solidFill>
              </a:rPr>
              <a:pPr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3" name="Rectangle 3"/>
          <p:cNvSpPr>
            <a:spLocks noGrp="1"/>
          </p:cNvSpPr>
          <p:nvPr>
            <p:ph type="subTitle"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Этика и этикет. Культура речи.</a:t>
            </a:r>
            <a:endParaRPr lang="ru-RU" sz="5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6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0" y="333375"/>
            <a:ext cx="8964613" cy="3527425"/>
          </a:xfrm>
        </p:spPr>
        <p:txBody>
          <a:bodyPr/>
          <a:lstStyle/>
          <a:p>
            <a:pPr marL="114300" indent="0" algn="ctr" eaLnBrk="1" hangingPunct="1">
              <a:buFont typeface="Arial" charset="0"/>
              <a:buNone/>
            </a:pPr>
            <a:r>
              <a:rPr lang="ru-RU" sz="2400" dirty="0" smtClean="0"/>
              <a:t>Развитие техногенной цивилизации подошло к критическим рубежам, которые обозначили границы  </a:t>
            </a:r>
            <a:r>
              <a:rPr lang="ru-RU" sz="2400" dirty="0" err="1" smtClean="0"/>
              <a:t>цивилизационного</a:t>
            </a:r>
            <a:r>
              <a:rPr lang="ru-RU" sz="2400" dirty="0" smtClean="0"/>
              <a:t> роста. </a:t>
            </a:r>
            <a:endParaRPr lang="ru-RU" sz="2400" dirty="0" smtClean="0">
              <a:latin typeface="Arial" charset="0"/>
            </a:endParaRPr>
          </a:p>
          <a:p>
            <a:pPr marL="114300" indent="0" algn="ctr" eaLnBrk="1" hangingPunct="1">
              <a:buFont typeface="Arial" charset="0"/>
              <a:buNone/>
            </a:pPr>
            <a:endParaRPr lang="ru-RU" dirty="0" smtClean="0"/>
          </a:p>
          <a:p>
            <a:pPr marL="114300" indent="0" algn="ctr" eaLnBrk="1" hangingPunct="1">
              <a:buFont typeface="Arial" charset="0"/>
              <a:buNone/>
            </a:pPr>
            <a:r>
              <a:rPr lang="ru-RU" dirty="0" smtClean="0"/>
              <a:t>Это обнаружилось во второй половине XX века в связи с возникновением глобальных кризисов и глобальных проблем. </a:t>
            </a:r>
          </a:p>
          <a:p>
            <a:pPr marL="114300" indent="0" algn="ctr" eaLnBrk="1" hangingPunct="1">
              <a:buFont typeface="Arial" charset="0"/>
              <a:buNone/>
            </a:pPr>
            <a:r>
              <a:rPr lang="ru-RU" dirty="0" smtClean="0"/>
              <a:t>Среди глобальных проблем, порожденных техногенной цивилизацией и поставивших под угрозу  существование человечества, можно выделить три основные.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0" y="404813"/>
            <a:ext cx="4356100" cy="6597650"/>
          </a:xfrm>
        </p:spPr>
        <p:txBody>
          <a:bodyPr/>
          <a:lstStyle/>
          <a:p>
            <a:pPr algn="ctr" eaLnBrk="1" hangingPunct="1"/>
            <a:r>
              <a:rPr lang="ru-RU" sz="1600" b="1" dirty="0" smtClean="0"/>
              <a:t>Проблема выживания в условиях непрерывного совершенствования оружия массового уничтожения. </a:t>
            </a:r>
            <a:endParaRPr lang="ru-RU" sz="1600" b="1" dirty="0" smtClean="0">
              <a:latin typeface="Arial" charset="0"/>
            </a:endParaRPr>
          </a:p>
          <a:p>
            <a:pPr algn="ctr" eaLnBrk="1" hangingPunct="1"/>
            <a:endParaRPr lang="ru-RU" dirty="0" smtClean="0"/>
          </a:p>
          <a:p>
            <a:pPr algn="ctr" eaLnBrk="1" hangingPunct="1"/>
            <a:r>
              <a:rPr lang="ru-RU" sz="1600" dirty="0" smtClean="0"/>
              <a:t>В ядерный век человечество оказалось на пороге возможного самоуничтожения, и это "побочный эффект" научно-технического прогресса, открывающего все новые возможности развития военной техники.</a:t>
            </a:r>
            <a:endParaRPr lang="ru-RU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260350"/>
            <a:ext cx="44688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roduction ID_490426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20006" y="3356992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duction ID_378400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276872"/>
            <a:ext cx="2438400" cy="288032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Проблема нарастания экологического кризиса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0" y="1628775"/>
            <a:ext cx="5724128" cy="5328617"/>
          </a:xfrm>
        </p:spPr>
        <p:txBody>
          <a:bodyPr/>
          <a:lstStyle/>
          <a:p>
            <a:pPr algn="just" eaLnBrk="1" hangingPunct="1"/>
            <a:r>
              <a:rPr lang="ru-RU" sz="1600" dirty="0" smtClean="0"/>
              <a:t>Два аспекта человеческого существования - как части природы и как деятельного существа, преобразующего природу, - приходят в конфликтное столкновение. Устаревает парадигма: природа бесконечный резервуар ресурсов для человеческой деятельности. </a:t>
            </a:r>
          </a:p>
          <a:p>
            <a:pPr algn="just" eaLnBrk="1" hangingPunct="1"/>
            <a:r>
              <a:rPr lang="ru-RU" sz="1600" dirty="0" smtClean="0"/>
              <a:t>Человек сформировался в рамках биосферы - особой системы, возникшей в ходе космической эволюции. Она представляет собой не просто окружающую среду, которую можно рассматривать как поле для преобразующей деятельности человека, а выступает единым целостным организмом, в который включено человечество в качестве специфической подсистемы.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358775" y="2492896"/>
            <a:ext cx="8785225" cy="38179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dirty="0" smtClean="0"/>
              <a:t>Деятельность человека вносит постоянные изменения в динамику биосферы.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/>
              <a:t> На современном этапе развития техногенной цивилизации масштабы человеческой экспансии в природу таковы, что они начинают разрушать биосферу как целостную экосистему.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dirty="0" smtClean="0"/>
              <a:t>Грозящая экологическая катастрофа требует выработки принципиально новых стратегий научно-технического и социального развития человечества, стратегий деятельности для </a:t>
            </a:r>
            <a:r>
              <a:rPr lang="ru-RU" sz="2000" dirty="0" err="1" smtClean="0"/>
              <a:t>коэволюции</a:t>
            </a:r>
            <a:r>
              <a:rPr lang="ru-RU" sz="2000" dirty="0" smtClean="0"/>
              <a:t> человека и </a:t>
            </a:r>
            <a:r>
              <a:rPr lang="ru-RU" sz="2800" dirty="0" smtClean="0"/>
              <a:t>природы.</a:t>
            </a:r>
          </a:p>
        </p:txBody>
      </p:sp>
      <p:pic>
        <p:nvPicPr>
          <p:cNvPr id="18434" name="Picture 2" descr="http://edikst.ru/misc/i/gallery/14901/571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3888432" cy="2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4644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· Проблема сохранения человеческой личности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5225" cy="50403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ru-RU" sz="2400" dirty="0" smtClean="0"/>
              <a:t>Эту глобальную проблему  обозначают как проблему выхода из современного антропологического кризиса. </a:t>
            </a:r>
          </a:p>
          <a:p>
            <a:pPr algn="just" eaLnBrk="1" hangingPunct="1"/>
            <a:r>
              <a:rPr lang="ru-RU" sz="2400" dirty="0" smtClean="0"/>
              <a:t>Человек, усложняя свой мир, все чаще вызывает к жизни такие силы, которые он уже не контролирует и которые становятся чуждыми его природе. </a:t>
            </a:r>
          </a:p>
          <a:p>
            <a:pPr algn="just" eaLnBrk="1" hangingPunct="1"/>
            <a:r>
              <a:rPr lang="ru-RU" sz="2400" dirty="0" smtClean="0"/>
              <a:t>Чем больше он преобразует мир, тем в большей мере он порождает непредвиденные социальные факторы, которые начинают формировать структуры, радикально меняющие человеческую жизнь.</a:t>
            </a:r>
          </a:p>
        </p:txBody>
      </p:sp>
      <p:pic>
        <p:nvPicPr>
          <p:cNvPr id="7170" name="Picture 2" descr="C:\Users\79878\Downloads\Wnxm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73062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12386" cy="31379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2000" dirty="0" smtClean="0"/>
              <a:t>Проблема сохранения личности приобретает в современном мире  новое измерение. </a:t>
            </a:r>
          </a:p>
          <a:p>
            <a:pPr algn="ctr" eaLnBrk="1" hangingPunct="1"/>
            <a:r>
              <a:rPr lang="ru-RU" sz="2000" dirty="0" smtClean="0"/>
              <a:t>Впервые в истории человечества возникает реальная опасность разрушения той биогенетической основы, которая является предпосылкой индивидуального бытия человека и формирования его как личности. </a:t>
            </a:r>
          </a:p>
          <a:p>
            <a:pPr algn="ctr" eaLnBrk="1" hangingPunct="1"/>
            <a:r>
              <a:rPr lang="ru-RU" sz="2000" dirty="0" smtClean="0"/>
              <a:t>В процессе социализации соединяются разнообразные программы социального поведения и ценностные ориентации, хранящиеся и вырабатываемые в культуре.</a:t>
            </a:r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3608388"/>
            <a:ext cx="5367337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788" y="3608388"/>
            <a:ext cx="3605212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200" cy="4391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430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Особое место занимают этические проблемы, исходящие из увеличения </a:t>
            </a:r>
            <a:r>
              <a:rPr lang="ru-RU" sz="1800" b="1" dirty="0" err="1" smtClean="0"/>
              <a:t>технизации</a:t>
            </a:r>
            <a:r>
              <a:rPr lang="ru-RU" sz="1800" b="1" dirty="0" smtClean="0"/>
              <a:t> медицины </a:t>
            </a:r>
            <a:r>
              <a:rPr lang="ru-RU" sz="1800" dirty="0" smtClean="0"/>
              <a:t>и появления  новых медицинских технологий и препаратов, которые расширяют возможности воздействия на человека. </a:t>
            </a:r>
          </a:p>
          <a:p>
            <a:pPr marL="11430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Идет процесс выработки основных критериев, допускающих экспериментирование на человеке. </a:t>
            </a:r>
            <a:endParaRPr lang="ru-RU" sz="1800" dirty="0" smtClean="0">
              <a:latin typeface="Arial" charset="0"/>
            </a:endParaRPr>
          </a:p>
          <a:p>
            <a:pPr marL="11430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Возникает реальная опасность разрушения исходной биогенетической основы, угроза человеческому естеству, его телесности, функционирование которой сложилась в ходе продолжительной эволюции.</a:t>
            </a:r>
          </a:p>
          <a:p>
            <a:pPr marL="11430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Генная инженерия за весьма непродолжительный период оказалась на передовой научно-экспериментальных исследований мира живого. </a:t>
            </a:r>
            <a:r>
              <a:rPr lang="ru-RU" sz="1800" dirty="0" smtClean="0">
                <a:latin typeface="Arial" charset="0"/>
              </a:rPr>
              <a:t>О</a:t>
            </a:r>
            <a:r>
              <a:rPr lang="ru-RU" sz="1800" dirty="0" smtClean="0"/>
              <a:t>на дает возможность вмешиваться в генетический код человека и изменять его. Этот путь мыслится как позитивный в случаях лечения ряда наследственных болезней.</a:t>
            </a:r>
          </a:p>
          <a:p>
            <a:pPr marL="114300" indent="0" algn="just" eaLnBrk="1" hangingPunct="1">
              <a:lnSpc>
                <a:spcPct val="90000"/>
              </a:lnSpc>
              <a:buFont typeface="Arial" charset="0"/>
              <a:buNone/>
            </a:pPr>
            <a:endParaRPr lang="ru-RU" sz="20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38163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39592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179512" y="333375"/>
            <a:ext cx="5184651" cy="64079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Однако возникает опасность  планомерного совершенствования человеческой природы с целью все большей его адаптации к нагрузкам современной искусственно созданной </a:t>
            </a:r>
            <a:r>
              <a:rPr lang="ru-RU" sz="2000" dirty="0" err="1" smtClean="0"/>
              <a:t>техносферы</a:t>
            </a:r>
            <a:r>
              <a:rPr lang="ru-RU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Организмы, участвующие в генетических экспериментах, могут обмениваться генетической информацией с прочими особями. </a:t>
            </a: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Результаты подобных взаимодействий могут привести к неконтролируемым мутациям, ранее не встречавшимся генетическим качествам. </a:t>
            </a: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Э</a:t>
            </a:r>
            <a:r>
              <a:rPr lang="ru-RU" sz="2000" dirty="0" smtClean="0"/>
              <a:t>ксперименты в сфере генной инженерии свидетельствуют о непрогнозируемое ее ближайших и отдаленных последствий.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288" y="347663"/>
            <a:ext cx="345757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3429000"/>
            <a:ext cx="34750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29712" cy="3551238"/>
          </a:xfrm>
        </p:spPr>
        <p:txBody>
          <a:bodyPr/>
          <a:lstStyle/>
          <a:p>
            <a:pPr algn="ctr" eaLnBrk="1" hangingPunct="1"/>
            <a:r>
              <a:rPr lang="ru-RU" sz="1800" dirty="0" smtClean="0"/>
              <a:t>Угроза существования человеческой телесности  является результатом миллионов лет </a:t>
            </a:r>
            <a:r>
              <a:rPr lang="ru-RU" sz="1800" dirty="0" err="1" smtClean="0"/>
              <a:t>биоэволюции</a:t>
            </a:r>
            <a:r>
              <a:rPr lang="ru-RU" sz="1800" dirty="0" smtClean="0"/>
              <a:t>,  которая начинает активно деформировать современный техногенный мир. </a:t>
            </a:r>
          </a:p>
          <a:p>
            <a:pPr algn="ctr" eaLnBrk="1" hangingPunct="1"/>
            <a:endParaRPr lang="ru-RU" sz="1800" dirty="0" smtClean="0"/>
          </a:p>
          <a:p>
            <a:pPr algn="ctr" eaLnBrk="1" hangingPunct="1"/>
            <a:r>
              <a:rPr lang="ru-RU" sz="1800" dirty="0" smtClean="0"/>
              <a:t>Современный мир требует включения человека во всевозрастающее многообразие социальных структур, что сопряжено с гигантскими нагрузками на психику, стрессами, разрушающими его здоровье. 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3305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79512" y="3140968"/>
            <a:ext cx="54737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564B3C"/>
                </a:solidFill>
                <a:latin typeface="Century Gothic" pitchFamily="34" charset="0"/>
              </a:rPr>
              <a:t>Обвал информации, стрессовые нагрузки, канцерогены, засорение окружающей среды, накопление вредных мутаций - все это проблемы сегодняшней действительности, ее повседневные реалии.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964612" cy="4392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2000" dirty="0" smtClean="0"/>
              <a:t>Любой новый тип </a:t>
            </a:r>
            <a:r>
              <a:rPr lang="ru-RU" sz="2000" dirty="0" err="1" smtClean="0"/>
              <a:t>цивилизационного</a:t>
            </a:r>
            <a:r>
              <a:rPr lang="ru-RU" sz="2000" dirty="0" smtClean="0"/>
              <a:t> развития требует выработки новых ценностей, новых мировоззренческих ориентиров. </a:t>
            </a:r>
          </a:p>
          <a:p>
            <a:pPr algn="ctr" eaLnBrk="1" hangingPunct="1"/>
            <a:r>
              <a:rPr lang="ru-RU" sz="2000" dirty="0" smtClean="0"/>
              <a:t>Необходимы пересмотр прежнего отношения к природе, идеалов господства, ориентированных на силовое преобразование природного и социального мира, выработка новых идеалов человеческой деятельности, нового понимания перспектив человека. </a:t>
            </a:r>
          </a:p>
          <a:p>
            <a:pPr algn="ctr" eaLnBrk="1" hangingPunct="1"/>
            <a:r>
              <a:rPr lang="ru-RU" sz="2000" dirty="0" smtClean="0"/>
              <a:t>Возникает вопрос и о присущих техногенной цивилизации ценностях науки и научно-технического прогресса.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4578" name="Picture 4" descr="http://communityhost.ru/wp-content/uploads/2015/07/u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508500"/>
            <a:ext cx="23399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836712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1. Этика. Виды профессиональной этики</a:t>
            </a:r>
          </a:p>
          <a:p>
            <a:pPr lvl="0" hangingPunct="0"/>
            <a:endParaRPr lang="ru-RU" dirty="0" smtClean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2. Проблема нарастания экологического кризиса. </a:t>
            </a:r>
          </a:p>
          <a:p>
            <a:pPr lvl="0" hangingPunct="0"/>
            <a:endParaRPr lang="ru-RU" dirty="0" smtClean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3. Проблема сохранения человеческой личности</a:t>
            </a:r>
          </a:p>
          <a:p>
            <a:pPr lvl="0" hangingPunct="0"/>
            <a:endParaRPr lang="ru-RU" dirty="0" smtClean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4. Этикет</a:t>
            </a:r>
            <a:r>
              <a:rPr lang="en-US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endParaRPr lang="ru-RU" dirty="0" smtClean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5.Этикет в культуре общения.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ЭТИКЕТ</a:t>
            </a:r>
            <a:endParaRPr lang="ru-RU" dirty="0"/>
          </a:p>
        </p:txBody>
      </p:sp>
      <p:pic>
        <p:nvPicPr>
          <p:cNvPr id="5" name="Содержимое 4" descr="r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8001000" cy="22938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2770" name="Picture 2" descr="C:\Users\79878\Downloads\2Nl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501752" cy="1485118"/>
          </a:xfrm>
          <a:prstGeom prst="rect">
            <a:avLst/>
          </a:prstGeom>
          <a:noFill/>
        </p:spPr>
      </p:pic>
      <p:pic>
        <p:nvPicPr>
          <p:cNvPr id="32772" name="Picture 4" descr="https://i.pinimg.com/originals/6e/ef/2e/6eef2ed40cf43c71307e837e162555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2592288" cy="2246650"/>
          </a:xfrm>
          <a:prstGeom prst="rect">
            <a:avLst/>
          </a:prstGeom>
          <a:noFill/>
        </p:spPr>
      </p:pic>
      <p:pic>
        <p:nvPicPr>
          <p:cNvPr id="32774" name="Picture 6" descr="https://cf2.ppt-online.org/files2/slide/h/HP7nYbV1X0vAhW2a3ZKfsio5JlqQkBU4zrCeSutFO/slide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4929837" cy="291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 smtClean="0"/>
              <a:t>Этике́т</a:t>
            </a:r>
            <a:r>
              <a:rPr lang="ru-RU" sz="2000" dirty="0" smtClean="0"/>
              <a:t> (от фр. </a:t>
            </a:r>
            <a:r>
              <a:rPr lang="ru-RU" sz="2000" dirty="0" err="1" smtClean="0"/>
              <a:t>étiquette</a:t>
            </a:r>
            <a:r>
              <a:rPr lang="ru-RU" sz="2000" dirty="0" smtClean="0"/>
              <a:t> — этикетка, надпись) — правила поведения людей в обществе, поддерживающие представления данного общества о подобающем.</a:t>
            </a:r>
            <a:endParaRPr lang="ru-RU" sz="2000" dirty="0"/>
          </a:p>
        </p:txBody>
      </p:sp>
      <p:pic>
        <p:nvPicPr>
          <p:cNvPr id="5" name="Содержимое 4" descr="ролдророоплобьоол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8001000" cy="25633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653136"/>
            <a:ext cx="6552728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Вежливость представляет собой моральное качество характеризующее поведение человека, для которого уважение к людям стало повседневной нормой поведения и привычным способом общения с окружающими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Этикет в культуре общения.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3794" name="Picture 2" descr="http://900igr.net/up/datas/62656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224470" cy="3168352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video (4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204864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5842" name="Picture 2" descr="http://bigslide.ru/images/14/13219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" y="47623"/>
            <a:ext cx="9080501" cy="681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1B3-01E5-447E-AD79-3F55E52E2C3F}" type="slidenum">
              <a:rPr lang="ru-RU"/>
              <a:pPr/>
              <a:t>24</a:t>
            </a:fld>
            <a:endParaRPr lang="ru-RU"/>
          </a:p>
        </p:txBody>
      </p:sp>
      <p:sp>
        <p:nvSpPr>
          <p:cNvPr id="47105" name="TextBox 5"/>
          <p:cNvSpPr txBox="1">
            <a:spLocks noChangeArrowheads="1"/>
          </p:cNvSpPr>
          <p:nvPr/>
        </p:nvSpPr>
        <p:spPr bwMode="auto">
          <a:xfrm>
            <a:off x="914400" y="914400"/>
            <a:ext cx="769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Основная литература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/>
              <a:t>1.Нестерова, В. Л. Культурология [Электронный ресурс]: учебное пособие / В. Л. Нестерова. — Электрон. текстовые данные. — Ставрополь: Северо-Кавказский федеральный университет, 2017. — 206 c. — 2227-8397. — Режим доступа: </a:t>
            </a:r>
            <a:r>
              <a:rPr lang="ru-RU">
                <a:hlinkClick r:id="rId2"/>
              </a:rPr>
              <a:t>http://www.iprbookshop.ru/69394.html2</a:t>
            </a:r>
            <a:endParaRPr lang="ru-RU"/>
          </a:p>
          <a:p>
            <a:r>
              <a:rPr lang="ru-RU"/>
              <a:t>2. Каверин, Б. И. Культурология [Электронный ресурс]: учебное пособие / Б. И. Каверин. — Электрон. текстовые данные. — М. : ЮНИТИ-ДАНА, 2017. — 287 c. — 5-238-00782-5. — Режим доступа: </a:t>
            </a:r>
            <a:r>
              <a:rPr lang="ru-RU">
                <a:hlinkClick r:id="rId3"/>
              </a:rPr>
              <a:t>http://www.iprbookshop.ru/71015.html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2273-C5AC-4B21-ACAE-AFE119B20D96}" type="slidenum">
              <a:rPr lang="ru-RU"/>
              <a:pPr/>
              <a:t>25</a:t>
            </a:fld>
            <a:endParaRPr lang="ru-RU"/>
          </a:p>
        </p:txBody>
      </p:sp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Дополнительная литература</a:t>
            </a:r>
          </a:p>
          <a:p>
            <a:endParaRPr lang="ru-RU" b="1" dirty="0"/>
          </a:p>
          <a:p>
            <a:r>
              <a:rPr lang="ru-RU" dirty="0"/>
              <a:t>1.Курс лекций по дисциплине "Человек и культура" : учеб. пособие для студентов факультета "Лечебное дело"/ </a:t>
            </a:r>
            <a:r>
              <a:rPr lang="ru-RU" dirty="0" err="1"/>
              <a:t>ОрГМА</a:t>
            </a:r>
            <a:r>
              <a:rPr lang="ru-RU" dirty="0"/>
              <a:t>; сост.: В. В. Вялых, Г. П. Николаева, Н. В. Пономаренко. -Оренбург, 2013, 130 с. ( </a:t>
            </a:r>
            <a:r>
              <a:rPr lang="ru-RU" dirty="0" err="1"/>
              <a:t>электр</a:t>
            </a:r>
            <a:r>
              <a:rPr lang="ru-RU" dirty="0"/>
              <a:t>. </a:t>
            </a:r>
            <a:r>
              <a:rPr lang="ru-RU" dirty="0" err="1"/>
              <a:t>учебн</a:t>
            </a:r>
            <a:r>
              <a:rPr lang="ru-RU" dirty="0"/>
              <a:t>.)</a:t>
            </a:r>
          </a:p>
          <a:p>
            <a:r>
              <a:rPr lang="ru-RU" dirty="0"/>
              <a:t>2.Гусейнов А.А. История этических учений [Электронный ресурс]: учебник для вузов/ А.А. Гусейнов [и др.]. – М.: Академический Проект, </a:t>
            </a:r>
            <a:r>
              <a:rPr lang="ru-RU" dirty="0" err="1"/>
              <a:t>Трикса</a:t>
            </a:r>
            <a:r>
              <a:rPr lang="ru-RU" dirty="0"/>
              <a:t>, 2015. – 880 c. – Режим доступа: </a:t>
            </a:r>
            <a:r>
              <a:rPr lang="ru-RU" dirty="0">
                <a:hlinkClick r:id="rId2"/>
              </a:rPr>
              <a:t>http://www.iprbookshop.ru/36377.html</a:t>
            </a:r>
            <a:r>
              <a:rPr lang="ru-RU" dirty="0"/>
              <a:t> .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3.Козьякова М.И. Исторический этикет [Электронный ресурс]/ М.И. </a:t>
            </a:r>
            <a:r>
              <a:rPr lang="ru-RU" dirty="0" err="1"/>
              <a:t>Козьякова</a:t>
            </a:r>
            <a:r>
              <a:rPr lang="ru-RU" dirty="0"/>
              <a:t>. – М.: Согласие, 2016. – 280 c. – Режим доступа: </a:t>
            </a:r>
            <a:r>
              <a:rPr lang="ru-RU" dirty="0">
                <a:hlinkClick r:id="rId3"/>
              </a:rPr>
              <a:t>http://www.iprbookshop.ru/60793.html</a:t>
            </a:r>
            <a:r>
              <a:rPr lang="ru-RU" dirty="0"/>
              <a:t>. 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4.Шамов, И.А. Биомедицинская этика [Электронный ресурс] / И.А. </a:t>
            </a:r>
            <a:r>
              <a:rPr lang="ru-RU" dirty="0" err="1"/>
              <a:t>Шамов</a:t>
            </a:r>
            <a:r>
              <a:rPr lang="ru-RU" dirty="0"/>
              <a:t>. – М. : ГЭОТАР-Медиа, 2014. – Электрон. текстовые данные. – Режим доступа: </a:t>
            </a:r>
            <a:r>
              <a:rPr lang="ru-RU" dirty="0">
                <a:hlinkClick r:id="rId4"/>
              </a:rPr>
              <a:t>http://www.studmedlib.ru/book/ISBN9785970429761.html</a:t>
            </a:r>
            <a:r>
              <a:rPr lang="ru-RU" dirty="0"/>
              <a:t> </a:t>
            </a:r>
          </a:p>
          <a:p>
            <a:r>
              <a:rPr lang="ru-RU" dirty="0"/>
              <a:t>5.Багдасарьян Н. Г. Культурология [Текст]: учебник для бакалавров: базовый курс / Н. Г. </a:t>
            </a:r>
            <a:r>
              <a:rPr lang="ru-RU" dirty="0" err="1"/>
              <a:t>Багдасарьян</a:t>
            </a:r>
            <a:r>
              <a:rPr lang="ru-RU" dirty="0"/>
              <a:t>. - 2-е изд., </a:t>
            </a:r>
            <a:r>
              <a:rPr lang="ru-RU" dirty="0" err="1"/>
              <a:t>перераб</a:t>
            </a:r>
            <a:r>
              <a:rPr lang="ru-RU" dirty="0"/>
              <a:t>. и доп. - М. : </a:t>
            </a:r>
            <a:r>
              <a:rPr lang="ru-RU" dirty="0" err="1"/>
              <a:t>Юрайт</a:t>
            </a:r>
            <a:r>
              <a:rPr lang="ru-RU" dirty="0"/>
              <a:t>, 2013. - </a:t>
            </a:r>
            <a:r>
              <a:rPr lang="ru-RU" dirty="0" smtClean="0"/>
              <a:t>549с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6866" name="Picture 2" descr="C:\Users\79878\Desktop\Мариша\ЧиК\лрдлол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55088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1340768"/>
            <a:ext cx="8382000" cy="381000"/>
          </a:xfrm>
          <a:noFill/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1800" b="1" dirty="0" smtClean="0"/>
              <a:t>Этика</a:t>
            </a:r>
            <a:r>
              <a:rPr lang="ru-RU" sz="1800" dirty="0" smtClean="0"/>
              <a:t> - система моральных и нравственных норм, модель взаимодействия и поведения определённой социальной группы: </a:t>
            </a:r>
            <a:br>
              <a:rPr lang="ru-RU" sz="1800" dirty="0" smtClean="0"/>
            </a:br>
            <a:r>
              <a:rPr lang="ru-RU" sz="1800" dirty="0" smtClean="0"/>
              <a:t>- отношение к миру как к целому; </a:t>
            </a:r>
            <a:br>
              <a:rPr lang="ru-RU" sz="1800" dirty="0" smtClean="0"/>
            </a:br>
            <a:r>
              <a:rPr lang="ru-RU" sz="1800" dirty="0" smtClean="0"/>
              <a:t>- отношение к самому себе;  </a:t>
            </a:r>
            <a:br>
              <a:rPr lang="ru-RU" sz="1800" dirty="0" smtClean="0"/>
            </a:br>
            <a:r>
              <a:rPr lang="ru-RU" sz="1800" dirty="0" smtClean="0"/>
              <a:t>- отношение к другому. </a:t>
            </a:r>
            <a:br>
              <a:rPr lang="ru-RU" sz="1800" dirty="0" smtClean="0"/>
            </a:br>
            <a:endParaRPr lang="ru-RU" sz="1800" cap="non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44824"/>
            <a:ext cx="5256584" cy="3456384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/>
              <a:t>Мировоззренческая культура</a:t>
            </a:r>
            <a:r>
              <a:rPr lang="ru-RU" sz="2400" dirty="0" smtClean="0"/>
              <a:t> </a:t>
            </a:r>
            <a:r>
              <a:rPr lang="ru-RU" sz="1800" dirty="0" smtClean="0"/>
              <a:t>- знание человеком своей сущности, места и роли в обществе; сознательное использование  своих возможностей для усвоения духовных богатств и их применение в социально значимых целях: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- культура познавательной деятельности;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- культура практической деятельности;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1800" dirty="0" smtClean="0"/>
              <a:t>- мировоззренческая зрелость как показатель профессионализма.</a:t>
            </a: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production ID_442875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060848"/>
            <a:ext cx="3168352" cy="31683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576" y="260648"/>
            <a:ext cx="7992888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cap="none" dirty="0" smtClean="0"/>
              <a:t>Профессиональная этика – </a:t>
            </a:r>
            <a:r>
              <a:rPr lang="ru-RU" sz="2000" b="1" cap="none" dirty="0" smtClean="0"/>
              <a:t>система моральных принципов, норм и правил поведения  с учетом особенностей  профессиональной деятельности.</a:t>
            </a:r>
            <a:br>
              <a:rPr lang="ru-RU" sz="2000" b="1" cap="none" dirty="0" smtClean="0"/>
            </a:br>
            <a:r>
              <a:rPr lang="ru-RU" sz="3100" b="1" cap="none" dirty="0" smtClean="0"/>
              <a:t>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9144000" cy="5300662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200" b="1" dirty="0" smtClean="0"/>
              <a:t>Содержание профессиональной этики: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отношение к профессиональной деятельности (ответственность, аккуратность, добросовестность);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мотивация профессиональной деятельности;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регламентация профессиональных обязанностей (моральные кодексы, в виде свода моральных ценностей и норм);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этические средства реализации целей;</a:t>
            </a:r>
            <a:endParaRPr lang="ru-RU" sz="2000" b="1" dirty="0" smtClean="0"/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моральный статус профессиональной группы;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профессионально типичные ситуации, требующие морально-этической позиции; 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моральные обязанности и критерии их выполнения;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000" dirty="0" smtClean="0"/>
              <a:t>оценка результатов деятельности.</a:t>
            </a:r>
          </a:p>
        </p:txBody>
      </p:sp>
      <p:pic>
        <p:nvPicPr>
          <p:cNvPr id="16386" name="Picture 2" descr="https://st2.depositphotos.com/1008336/10439/v/950/depositphotos_104399756-stock-illustration-business-employees-and-colleag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229200"/>
            <a:ext cx="6120680" cy="1429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476672"/>
            <a:ext cx="8458200" cy="4032746"/>
          </a:xfrm>
          <a:noFill/>
        </p:spPr>
        <p:txBody>
          <a:bodyPr wrap="square" numCol="1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cap="none" dirty="0" smtClean="0">
                <a:solidFill>
                  <a:schemeClr val="tx1"/>
                </a:solidFill>
              </a:rPr>
              <a:t>Виды профессиональной этики: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политическая,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юридическая,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дипломатическая,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медицинская, 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театральная,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этика менеджера, ученого, журналиста,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компьютерная этика,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глобальная этика.</a:t>
            </a:r>
            <a:r>
              <a:rPr lang="ru-RU" sz="2400" b="1" cap="none" dirty="0" smtClean="0"/>
              <a:t/>
            </a:r>
            <a:br>
              <a:rPr lang="ru-RU" sz="2400" b="1" cap="none" dirty="0" smtClean="0"/>
            </a:br>
            <a:endParaRPr lang="ru-RU" sz="2400" b="1" cap="non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429000"/>
            <a:ext cx="7867600" cy="34290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15362" name="Picture 2" descr="https://www.sostav.ru/articles/rus/2012/13.08/news/images/fzbpoc4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89040"/>
            <a:ext cx="211145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5273651" cy="364502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293096"/>
            <a:ext cx="7020272" cy="164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ориентация на нравственную ценность успеха и достижений,  самореализацию и  самоутверждение (слава, честь, уважение),  моральность риска;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и использование инструментария по обеспечению успеха: состязательность, кооперация, «правила честной игры».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1988840"/>
            <a:ext cx="1800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Этика успеха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b="1" dirty="0" smtClean="0"/>
              <a:t>Принципы профессиональной этики: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b="1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b="1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b="1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1.Общие принципы (общечеловеческие нормы морали, профессиональная солидарность, корпоративность, долг, ответственность);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принцип здравого смысла (профессиональный этикет, поддержание порядка, организованности, экономия времени);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принцип целесообразности;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принцип традиционности;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принцип непринужденности;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принцип «не навреди»;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максимального качества работы.</a:t>
            </a:r>
          </a:p>
          <a:p>
            <a:pPr algn="just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Частные принципы (в зависимости от  специфики профессии, которые выражаются в моральных кодексах, требованиях  к специалистам).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136904" cy="1368152"/>
          </a:xfrm>
        </p:spPr>
        <p:txBody>
          <a:bodyPr>
            <a:normAutofit fontScale="77500" lnSpcReduction="20000"/>
          </a:bodyPr>
          <a:lstStyle/>
          <a:p>
            <a:pPr marL="11430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Этика науки </a:t>
            </a:r>
            <a:r>
              <a:rPr lang="ru-RU" sz="2800" dirty="0" smtClean="0"/>
              <a:t>- изучает нравственные основы научной деятельности, совокупность ценностных принципов, принятых в научном сообществе, и концентрирует в себе социальный и гуманистический аспекты науки.</a:t>
            </a:r>
          </a:p>
          <a:p>
            <a:pPr marL="114300" indent="0" eaLnBrk="1" hangingPunct="1">
              <a:lnSpc>
                <a:spcPct val="90000"/>
              </a:lnSpc>
            </a:pPr>
            <a:endParaRPr lang="ru-RU" sz="2200" dirty="0" smtClean="0"/>
          </a:p>
          <a:p>
            <a:pPr marL="114300" indent="0" eaLnBrk="1" hangingPunct="1">
              <a:lnSpc>
                <a:spcPct val="90000"/>
              </a:lnSpc>
            </a:pPr>
            <a:endParaRPr lang="ru-RU" sz="2200" dirty="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00722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1187624" y="1844823"/>
            <a:ext cx="7437264" cy="1944539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Современный мир — это во многом </a:t>
            </a:r>
            <a:r>
              <a:rPr lang="ru-RU" sz="2400" dirty="0" err="1" smtClean="0"/>
              <a:t>технологизированное</a:t>
            </a:r>
            <a:r>
              <a:rPr lang="ru-RU" sz="2400" dirty="0" smtClean="0"/>
              <a:t> пространство. </a:t>
            </a:r>
            <a:endParaRPr lang="ru-RU" sz="2400" dirty="0" smtClean="0">
              <a:latin typeface="Arial" charset="0"/>
            </a:endParaRPr>
          </a:p>
          <a:p>
            <a:pPr eaLnBrk="1" hangingPunct="1"/>
            <a:r>
              <a:rPr lang="ru-RU" sz="2400" dirty="0" smtClean="0"/>
              <a:t>Сущность человека трансформируется в направлении тяготения не к природе, гармонии и любви, а к </a:t>
            </a:r>
            <a:r>
              <a:rPr lang="ru-RU" sz="2400" dirty="0" err="1" smtClean="0"/>
              <a:t>технизации</a:t>
            </a:r>
            <a:r>
              <a:rPr lang="ru-RU" sz="2400" dirty="0" smtClean="0"/>
              <a:t>. </a:t>
            </a:r>
            <a:endParaRPr lang="ru-RU" sz="2400" dirty="0" smtClean="0">
              <a:latin typeface="Arial" charset="0"/>
            </a:endParaRPr>
          </a:p>
          <a:p>
            <a:pPr eaLnBrk="1" hangingPunct="1"/>
            <a:r>
              <a:rPr lang="ru-RU" sz="2400" dirty="0" smtClean="0"/>
              <a:t>Возникает противоречие между исконными нормами этики и необходимостью технического бытия человека, которое влечет за собой обширный класс этических проблем мира.</a:t>
            </a:r>
            <a:endParaRPr lang="ru-RU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3384376" cy="143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225925" cy="14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1363</Words>
  <Application>Microsoft Office PowerPoint</Application>
  <PresentationFormat>Экран (4:3)</PresentationFormat>
  <Paragraphs>117</Paragraphs>
  <Slides>26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Andale Sans UI</vt:lpstr>
      <vt:lpstr>Arial</vt:lpstr>
      <vt:lpstr>Cambria</vt:lpstr>
      <vt:lpstr>Century Gothic</vt:lpstr>
      <vt:lpstr>Times New Roman</vt:lpstr>
      <vt:lpstr>Verdana</vt:lpstr>
      <vt:lpstr>Wingdings</vt:lpstr>
      <vt:lpstr>Профиль</vt:lpstr>
      <vt:lpstr>Презентация PowerPoint</vt:lpstr>
      <vt:lpstr>Презентация PowerPoint</vt:lpstr>
      <vt:lpstr>Этика - система моральных и нравственных норм, модель взаимодействия и поведения определённой социальной группы:  - отношение к миру как к целому;  - отношение к самому себе;   - отношение к другому.  </vt:lpstr>
      <vt:lpstr>                    Профессиональная этика – система моральных принципов, норм и правил поведения  с учетом особенностей  профессиональной деятельности.   </vt:lpstr>
      <vt:lpstr>Виды профессиональной этики:   политическая,  юридическая,  дипломатическая,  медицинская,   театральная,  этика менеджера, ученого, журналиста,  компьютерная этика,  глобальная этика.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нарастания экологического кризиса</vt:lpstr>
      <vt:lpstr>Презентация PowerPoint</vt:lpstr>
      <vt:lpstr>· Проблема сохранения человеческой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ЭТИКЕТ</vt:lpstr>
      <vt:lpstr>Этике́т (от фр. étiquette — этикетка, надпись) — правила поведения людей в обществе, поддерживающие представления данного общества о подобающем.</vt:lpstr>
      <vt:lpstr>Этикет в культуре общения.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79878642107</dc:creator>
  <cp:lastModifiedBy>Проходцев Кирилл Александрович</cp:lastModifiedBy>
  <cp:revision>6</cp:revision>
  <dcterms:created xsi:type="dcterms:W3CDTF">2020-08-28T10:22:26Z</dcterms:created>
  <dcterms:modified xsi:type="dcterms:W3CDTF">2021-03-24T08:05:49Z</dcterms:modified>
</cp:coreProperties>
</file>